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1" d="100"/>
          <a:sy n="91" d="100"/>
        </p:scale>
        <p:origin x="37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a:t>Click to edit Master subtitle style</a:t>
            </a:r>
            <a:endParaRPr lang="en-US" dirty="0"/>
          </a:p>
        </p:txBody>
      </p:sp>
      <p:sp>
        <p:nvSpPr>
          <p:cNvPr id="7" name="Date Placeholder 6"/>
          <p:cNvSpPr>
            <a:spLocks noGrp="1"/>
          </p:cNvSpPr>
          <p:nvPr>
            <p:ph type="dt" sz="half" idx="10"/>
          </p:nvPr>
        </p:nvSpPr>
        <p:spPr/>
        <p:txBody>
          <a:bodyPr/>
          <a:lstStyle/>
          <a:p>
            <a:fld id="{72EA7947-E287-4738-8C82-07CE4F01EF03}" type="datetime2">
              <a:rPr lang="en-US" smtClean="0"/>
              <a:t>Tuesday, September 1, 2020</a:t>
            </a:fld>
            <a:endParaRPr lang="en-US" dirty="0"/>
          </a:p>
        </p:txBody>
      </p:sp>
      <p:sp>
        <p:nvSpPr>
          <p:cNvPr id="8" name="Footer Placeholder 7"/>
          <p:cNvSpPr>
            <a:spLocks noGrp="1"/>
          </p:cNvSpPr>
          <p:nvPr>
            <p:ph type="ftr" sz="quarter" idx="11"/>
          </p:nvPr>
        </p:nvSpPr>
        <p:spPr/>
        <p:txBody>
          <a:bodyPr/>
          <a:lstStyle/>
          <a:p>
            <a:r>
              <a:rPr lang="en-US"/>
              <a:t>Sample Footer</a:t>
            </a:r>
          </a:p>
        </p:txBody>
      </p:sp>
      <p:sp>
        <p:nvSpPr>
          <p:cNvPr id="9" name="Slide Number Placeholder 8"/>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24472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E8C025-CD7A-4966-867E-81CF82B15267}" type="datetime2">
              <a:rPr lang="en-US" smtClean="0"/>
              <a:t>Tuesday, September 1, 2020</a:t>
            </a:fld>
            <a:endParaRPr lang="en-US"/>
          </a:p>
        </p:txBody>
      </p:sp>
      <p:sp>
        <p:nvSpPr>
          <p:cNvPr id="5" name="Footer Placeholder 4"/>
          <p:cNvSpPr>
            <a:spLocks noGrp="1"/>
          </p:cNvSpPr>
          <p:nvPr>
            <p:ph type="ftr" sz="quarter" idx="11"/>
          </p:nvPr>
        </p:nvSpPr>
        <p:spPr/>
        <p:txBody>
          <a:bodyPr/>
          <a:lstStyle/>
          <a:p>
            <a:r>
              <a:rPr lang="en-US"/>
              <a:t>Sample Footer</a:t>
            </a:r>
          </a:p>
        </p:txBody>
      </p:sp>
      <p:sp>
        <p:nvSpPr>
          <p:cNvPr id="6" name="Slide Number Placeholder 5"/>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512753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E809929-0719-4517-94D6-FDF7F99E70F6}" type="datetime2">
              <a:rPr lang="en-US" smtClean="0"/>
              <a:t>Tuesday, September 1, 2020</a:t>
            </a:fld>
            <a:endParaRPr lang="en-US"/>
          </a:p>
        </p:txBody>
      </p:sp>
      <p:sp>
        <p:nvSpPr>
          <p:cNvPr id="5" name="Footer Placeholder 4"/>
          <p:cNvSpPr>
            <a:spLocks noGrp="1"/>
          </p:cNvSpPr>
          <p:nvPr>
            <p:ph type="ftr" sz="quarter" idx="11"/>
          </p:nvPr>
        </p:nvSpPr>
        <p:spPr/>
        <p:txBody>
          <a:bodyPr/>
          <a:lstStyle/>
          <a:p>
            <a:r>
              <a:rPr lang="en-US"/>
              <a:t>Sample Footer</a:t>
            </a:r>
          </a:p>
        </p:txBody>
      </p:sp>
      <p:sp>
        <p:nvSpPr>
          <p:cNvPr id="6" name="Slide Number Placeholder 5"/>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255675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0E95673-5512-4AAA-9AEB-E00C61EC65D5}" type="datetime2">
              <a:rPr lang="en-US" smtClean="0"/>
              <a:t>Tuesday, September 1, 2020</a:t>
            </a:fld>
            <a:endParaRPr lang="en-US"/>
          </a:p>
        </p:txBody>
      </p:sp>
      <p:sp>
        <p:nvSpPr>
          <p:cNvPr id="6" name="Footer Placeholder 5"/>
          <p:cNvSpPr>
            <a:spLocks noGrp="1"/>
          </p:cNvSpPr>
          <p:nvPr>
            <p:ph type="ftr" sz="quarter" idx="11"/>
          </p:nvPr>
        </p:nvSpPr>
        <p:spPr/>
        <p:txBody>
          <a:bodyPr/>
          <a:lstStyle/>
          <a:p>
            <a:r>
              <a:rPr lang="en-US"/>
              <a:t>Sample Footer</a:t>
            </a:r>
          </a:p>
        </p:txBody>
      </p:sp>
      <p:sp>
        <p:nvSpPr>
          <p:cNvPr id="7" name="Slide Number Placeholder 6"/>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431058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3138FA-2E87-4873-8BBA-13E447C9A99A}" type="datetime2">
              <a:rPr lang="en-US" smtClean="0"/>
              <a:t>Tuesday, September 1, 2020</a:t>
            </a:fld>
            <a:endParaRPr lang="en-US"/>
          </a:p>
        </p:txBody>
      </p:sp>
      <p:sp>
        <p:nvSpPr>
          <p:cNvPr id="8" name="Footer Placeholder 7"/>
          <p:cNvSpPr>
            <a:spLocks noGrp="1"/>
          </p:cNvSpPr>
          <p:nvPr>
            <p:ph type="ftr" sz="quarter" idx="11"/>
          </p:nvPr>
        </p:nvSpPr>
        <p:spPr/>
        <p:txBody>
          <a:bodyPr/>
          <a:lstStyle/>
          <a:p>
            <a:r>
              <a:rPr lang="en-US"/>
              <a:t>Sample Footer</a:t>
            </a:r>
          </a:p>
        </p:txBody>
      </p:sp>
      <p:sp>
        <p:nvSpPr>
          <p:cNvPr id="9" name="Slide Number Placeholder 8"/>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832987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75BB40A-97BD-4BFB-B639-0BFF95FDE8B7}" type="datetime2">
              <a:rPr lang="en-US" smtClean="0"/>
              <a:t>Tuesday, September 1, 2020</a:t>
            </a:fld>
            <a:endParaRPr lang="en-US"/>
          </a:p>
        </p:txBody>
      </p:sp>
      <p:sp>
        <p:nvSpPr>
          <p:cNvPr id="4" name="Footer Placeholder 3"/>
          <p:cNvSpPr>
            <a:spLocks noGrp="1"/>
          </p:cNvSpPr>
          <p:nvPr>
            <p:ph type="ftr" sz="quarter" idx="11"/>
          </p:nvPr>
        </p:nvSpPr>
        <p:spPr/>
        <p:txBody>
          <a:bodyPr/>
          <a:lstStyle/>
          <a:p>
            <a:r>
              <a:rPr lang="en-US"/>
              <a:t>Sample Footer</a:t>
            </a:r>
          </a:p>
        </p:txBody>
      </p:sp>
      <p:sp>
        <p:nvSpPr>
          <p:cNvPr id="5" name="Slide Number Placeholder 4"/>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889151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E9E0E3-ECF6-4CFE-8698-AEFEBCECC3C0}" type="datetime2">
              <a:rPr lang="en-US" smtClean="0"/>
              <a:t>Tuesday, September 1, 2020</a:t>
            </a:fld>
            <a:endParaRPr lang="en-US"/>
          </a:p>
        </p:txBody>
      </p:sp>
      <p:sp>
        <p:nvSpPr>
          <p:cNvPr id="3" name="Footer Placeholder 2"/>
          <p:cNvSpPr>
            <a:spLocks noGrp="1"/>
          </p:cNvSpPr>
          <p:nvPr>
            <p:ph type="ftr" sz="quarter" idx="11"/>
          </p:nvPr>
        </p:nvSpPr>
        <p:spPr/>
        <p:txBody>
          <a:bodyPr/>
          <a:lstStyle/>
          <a:p>
            <a:r>
              <a:rPr lang="en-US"/>
              <a:t>Sample Footer</a:t>
            </a:r>
          </a:p>
        </p:txBody>
      </p:sp>
      <p:sp>
        <p:nvSpPr>
          <p:cNvPr id="4" name="Slide Number Placeholder 3"/>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793357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51462FC-960E-4740-921F-B36862979F21}" type="datetime2">
              <a:rPr lang="en-US" smtClean="0"/>
              <a:t>Tuesday, September 1, 2020</a:t>
            </a:fld>
            <a:endParaRPr lang="en-US"/>
          </a:p>
        </p:txBody>
      </p:sp>
      <p:sp>
        <p:nvSpPr>
          <p:cNvPr id="6" name="Footer Placeholder 5"/>
          <p:cNvSpPr>
            <a:spLocks noGrp="1"/>
          </p:cNvSpPr>
          <p:nvPr>
            <p:ph type="ftr" sz="quarter" idx="11"/>
          </p:nvPr>
        </p:nvSpPr>
        <p:spPr/>
        <p:txBody>
          <a:bodyPr/>
          <a:lstStyle/>
          <a:p>
            <a:r>
              <a:rPr lang="en-US"/>
              <a:t>Sample Footer</a:t>
            </a:r>
          </a:p>
        </p:txBody>
      </p:sp>
      <p:sp>
        <p:nvSpPr>
          <p:cNvPr id="7" name="Slide Number Placeholder 6"/>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714072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0BC9E2-CB44-4C05-9BB5-496C18A241E0}" type="datetime2">
              <a:rPr lang="en-US" smtClean="0"/>
              <a:t>Tuesday, September 1, 2020</a:t>
            </a:fld>
            <a:endParaRPr lang="en-US"/>
          </a:p>
        </p:txBody>
      </p:sp>
      <p:sp>
        <p:nvSpPr>
          <p:cNvPr id="6" name="Footer Placeholder 5"/>
          <p:cNvSpPr>
            <a:spLocks noGrp="1"/>
          </p:cNvSpPr>
          <p:nvPr>
            <p:ph type="ftr" sz="quarter" idx="11"/>
          </p:nvPr>
        </p:nvSpPr>
        <p:spPr/>
        <p:txBody>
          <a:bodyPr/>
          <a:lstStyle/>
          <a:p>
            <a:r>
              <a:rPr lang="en-US"/>
              <a:t>Sample Footer</a:t>
            </a:r>
          </a:p>
        </p:txBody>
      </p:sp>
      <p:sp>
        <p:nvSpPr>
          <p:cNvPr id="7" name="Slide Number Placeholder 6"/>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57060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6CB39B-5F4C-4A7E-9BE3-AAFD45576D16}" type="datetime2">
              <a:rPr lang="en-US" smtClean="0"/>
              <a:t>Tuesday, September 1, 2020</a:t>
            </a:fld>
            <a:endParaRPr lang="en-US" dirty="0"/>
          </a:p>
        </p:txBody>
      </p:sp>
      <p:sp>
        <p:nvSpPr>
          <p:cNvPr id="6" name="Footer Placeholder 5"/>
          <p:cNvSpPr>
            <a:spLocks noGrp="1"/>
          </p:cNvSpPr>
          <p:nvPr>
            <p:ph type="ftr" sz="quarter" idx="11"/>
          </p:nvPr>
        </p:nvSpPr>
        <p:spPr/>
        <p:txBody>
          <a:bodyPr/>
          <a:lstStyle/>
          <a:p>
            <a:r>
              <a:rPr lang="en-US"/>
              <a:t>Sample Footer</a:t>
            </a:r>
            <a:endParaRPr lang="en-US" dirty="0"/>
          </a:p>
        </p:txBody>
      </p:sp>
      <p:sp>
        <p:nvSpPr>
          <p:cNvPr id="7" name="Slide Number Placeholder 6"/>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411146463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6CB39B-5F4C-4A7E-9BE3-AAFD45576D16}" type="datetime2">
              <a:rPr lang="en-US" smtClean="0"/>
              <a:t>Tuesday, September 1, 2020</a:t>
            </a:fld>
            <a:endParaRPr lang="en-US" dirty="0"/>
          </a:p>
        </p:txBody>
      </p:sp>
      <p:sp>
        <p:nvSpPr>
          <p:cNvPr id="6" name="Footer Placeholder 5"/>
          <p:cNvSpPr>
            <a:spLocks noGrp="1"/>
          </p:cNvSpPr>
          <p:nvPr>
            <p:ph type="ftr" sz="quarter" idx="11"/>
          </p:nvPr>
        </p:nvSpPr>
        <p:spPr/>
        <p:txBody>
          <a:bodyPr/>
          <a:lstStyle/>
          <a:p>
            <a:r>
              <a:rPr lang="en-US"/>
              <a:t>Sample Footer</a:t>
            </a:r>
            <a:endParaRPr lang="en-US" dirty="0"/>
          </a:p>
        </p:txBody>
      </p:sp>
      <p:sp>
        <p:nvSpPr>
          <p:cNvPr id="7" name="Slide Number Placeholder 6"/>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407699185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6CB39B-5F4C-4A7E-9BE3-AAFD45576D16}" type="datetime2">
              <a:rPr lang="en-US" smtClean="0"/>
              <a:t>Tuesday, September 1, 2020</a:t>
            </a:fld>
            <a:endParaRPr lang="en-US" dirty="0"/>
          </a:p>
        </p:txBody>
      </p:sp>
      <p:sp>
        <p:nvSpPr>
          <p:cNvPr id="6" name="Footer Placeholder 5"/>
          <p:cNvSpPr>
            <a:spLocks noGrp="1"/>
          </p:cNvSpPr>
          <p:nvPr>
            <p:ph type="ftr" sz="quarter" idx="11"/>
          </p:nvPr>
        </p:nvSpPr>
        <p:spPr/>
        <p:txBody>
          <a:bodyPr/>
          <a:lstStyle/>
          <a:p>
            <a:r>
              <a:rPr lang="en-US"/>
              <a:t>Sample Footer</a:t>
            </a:r>
            <a:endParaRPr lang="en-US" dirty="0"/>
          </a:p>
        </p:txBody>
      </p:sp>
      <p:sp>
        <p:nvSpPr>
          <p:cNvPr id="7" name="Slide Number Placeholder 6"/>
          <p:cNvSpPr>
            <a:spLocks noGrp="1"/>
          </p:cNvSpPr>
          <p:nvPr>
            <p:ph type="sldNum" sz="quarter" idx="12"/>
          </p:nvPr>
        </p:nvSpPr>
        <p:spPr/>
        <p:txBody>
          <a:bodyPr/>
          <a:lstStyle/>
          <a:p>
            <a:fld id="{DBA1B0FB-D917-4C8C-928F-313BD683BF39}" type="slidenum">
              <a:rPr lang="en-US" smtClean="0"/>
              <a:pPr/>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3293967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6CB39B-5F4C-4A7E-9BE3-AAFD45576D16}" type="datetime2">
              <a:rPr lang="en-US" smtClean="0"/>
              <a:t>Tuesday, September 1, 2020</a:t>
            </a:fld>
            <a:endParaRPr lang="en-US" dirty="0"/>
          </a:p>
        </p:txBody>
      </p:sp>
      <p:sp>
        <p:nvSpPr>
          <p:cNvPr id="6" name="Footer Placeholder 5"/>
          <p:cNvSpPr>
            <a:spLocks noGrp="1"/>
          </p:cNvSpPr>
          <p:nvPr>
            <p:ph type="ftr" sz="quarter" idx="11"/>
          </p:nvPr>
        </p:nvSpPr>
        <p:spPr/>
        <p:txBody>
          <a:bodyPr/>
          <a:lstStyle/>
          <a:p>
            <a:r>
              <a:rPr lang="en-US"/>
              <a:t>Sample Footer</a:t>
            </a:r>
            <a:endParaRPr lang="en-US" dirty="0"/>
          </a:p>
        </p:txBody>
      </p:sp>
      <p:sp>
        <p:nvSpPr>
          <p:cNvPr id="7" name="Slide Number Placeholder 6"/>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27734021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46CB39B-5F4C-4A7E-9BE3-AAFD45576D16}" type="datetime2">
              <a:rPr lang="en-US" smtClean="0"/>
              <a:t>Tuesday, September 1, 2020</a:t>
            </a:fld>
            <a:endParaRPr lang="en-US" dirty="0"/>
          </a:p>
        </p:txBody>
      </p:sp>
      <p:sp>
        <p:nvSpPr>
          <p:cNvPr id="4" name="Footer Placeholder 3"/>
          <p:cNvSpPr>
            <a:spLocks noGrp="1"/>
          </p:cNvSpPr>
          <p:nvPr>
            <p:ph type="ftr" sz="quarter" idx="11"/>
          </p:nvPr>
        </p:nvSpPr>
        <p:spPr/>
        <p:txBody>
          <a:bodyPr/>
          <a:lstStyle/>
          <a:p>
            <a:r>
              <a:rPr lang="en-US"/>
              <a:t>Sample Footer</a:t>
            </a:r>
            <a:endParaRPr lang="en-US" dirty="0"/>
          </a:p>
        </p:txBody>
      </p:sp>
      <p:sp>
        <p:nvSpPr>
          <p:cNvPr id="5" name="Slide Number Placeholder 4"/>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0139873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46CB39B-5F4C-4A7E-9BE3-AAFD45576D16}" type="datetime2">
              <a:rPr lang="en-US" smtClean="0"/>
              <a:t>Tuesday, September 1, 2020</a:t>
            </a:fld>
            <a:endParaRPr lang="en-US" dirty="0"/>
          </a:p>
        </p:txBody>
      </p:sp>
      <p:sp>
        <p:nvSpPr>
          <p:cNvPr id="4" name="Footer Placeholder 3"/>
          <p:cNvSpPr>
            <a:spLocks noGrp="1"/>
          </p:cNvSpPr>
          <p:nvPr>
            <p:ph type="ftr" sz="quarter" idx="11"/>
          </p:nvPr>
        </p:nvSpPr>
        <p:spPr/>
        <p:txBody>
          <a:bodyPr/>
          <a:lstStyle/>
          <a:p>
            <a:r>
              <a:rPr lang="en-US"/>
              <a:t>Sample Footer</a:t>
            </a:r>
            <a:endParaRPr lang="en-US" dirty="0"/>
          </a:p>
        </p:txBody>
      </p:sp>
      <p:sp>
        <p:nvSpPr>
          <p:cNvPr id="5" name="Slide Number Placeholder 4"/>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33088974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2EBD84-71F4-4271-8C46-0D47C0A9B12E}" type="datetime2">
              <a:rPr lang="en-US" smtClean="0"/>
              <a:t>Tuesday, September 1, 2020</a:t>
            </a:fld>
            <a:endParaRPr lang="en-US"/>
          </a:p>
        </p:txBody>
      </p:sp>
      <p:sp>
        <p:nvSpPr>
          <p:cNvPr id="5" name="Footer Placeholder 4"/>
          <p:cNvSpPr>
            <a:spLocks noGrp="1"/>
          </p:cNvSpPr>
          <p:nvPr>
            <p:ph type="ftr" sz="quarter" idx="11"/>
          </p:nvPr>
        </p:nvSpPr>
        <p:spPr/>
        <p:txBody>
          <a:bodyPr/>
          <a:lstStyle/>
          <a:p>
            <a:r>
              <a:rPr lang="en-US"/>
              <a:t>Sample Footer</a:t>
            </a:r>
          </a:p>
        </p:txBody>
      </p:sp>
      <p:sp>
        <p:nvSpPr>
          <p:cNvPr id="6" name="Slide Number Placeholder 5"/>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6450286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AE0CE1-F450-4107-B2CB-17B18F8A3F4A}" type="datetime2">
              <a:rPr lang="en-US" smtClean="0"/>
              <a:t>Tuesday, September 1, 2020</a:t>
            </a:fld>
            <a:endParaRPr lang="en-US"/>
          </a:p>
        </p:txBody>
      </p:sp>
      <p:sp>
        <p:nvSpPr>
          <p:cNvPr id="5" name="Footer Placeholder 4"/>
          <p:cNvSpPr>
            <a:spLocks noGrp="1"/>
          </p:cNvSpPr>
          <p:nvPr>
            <p:ph type="ftr" sz="quarter" idx="11"/>
          </p:nvPr>
        </p:nvSpPr>
        <p:spPr/>
        <p:txBody>
          <a:bodyPr/>
          <a:lstStyle/>
          <a:p>
            <a:r>
              <a:rPr lang="en-US"/>
              <a:t>Sample Footer</a:t>
            </a:r>
          </a:p>
        </p:txBody>
      </p:sp>
      <p:sp>
        <p:nvSpPr>
          <p:cNvPr id="6" name="Slide Number Placeholder 5"/>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988559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246CB39B-5F4C-4A7E-9BE3-AAFD45576D16}" type="datetime2">
              <a:rPr lang="en-US" smtClean="0"/>
              <a:t>Tuesday, September 1, 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a:t>Sample Footer</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3685438353"/>
      </p:ext>
    </p:extLst>
  </p:cSld>
  <p:clrMap bg1="dk1" tx1="lt1" bg2="dk2" tx2="lt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89587-9A5C-4637-B70C-8F29C341EC20}"/>
              </a:ext>
            </a:extLst>
          </p:cNvPr>
          <p:cNvSpPr>
            <a:spLocks noGrp="1"/>
          </p:cNvSpPr>
          <p:nvPr>
            <p:ph type="ctrTitle"/>
          </p:nvPr>
        </p:nvSpPr>
        <p:spPr>
          <a:xfrm>
            <a:off x="2104845" y="3815846"/>
            <a:ext cx="9144000" cy="1641490"/>
          </a:xfrm>
        </p:spPr>
        <p:txBody>
          <a:bodyPr>
            <a:normAutofit/>
          </a:bodyPr>
          <a:lstStyle/>
          <a:p>
            <a:r>
              <a:rPr lang="en-US" sz="5300" dirty="0"/>
              <a:t>The Roman Republic and Empire</a:t>
            </a:r>
          </a:p>
        </p:txBody>
      </p:sp>
      <p:sp>
        <p:nvSpPr>
          <p:cNvPr id="3" name="Subtitle 2">
            <a:extLst>
              <a:ext uri="{FF2B5EF4-FFF2-40B4-BE49-F238E27FC236}">
                <a16:creationId xmlns:a16="http://schemas.microsoft.com/office/drawing/2014/main" id="{684282ED-0AD2-4397-A84C-AF26C24F2634}"/>
              </a:ext>
            </a:extLst>
          </p:cNvPr>
          <p:cNvSpPr>
            <a:spLocks noGrp="1"/>
          </p:cNvSpPr>
          <p:nvPr>
            <p:ph type="subTitle" idx="1"/>
          </p:nvPr>
        </p:nvSpPr>
        <p:spPr>
          <a:xfrm>
            <a:off x="2104845" y="4703311"/>
            <a:ext cx="9144000" cy="754025"/>
          </a:xfrm>
        </p:spPr>
        <p:txBody>
          <a:bodyPr>
            <a:normAutofit/>
          </a:bodyPr>
          <a:lstStyle/>
          <a:p>
            <a:r>
              <a:rPr lang="en-US" sz="2200" dirty="0"/>
              <a:t>Economic History Chapter 2</a:t>
            </a:r>
            <a:br>
              <a:rPr lang="en-US" sz="2200" dirty="0"/>
            </a:br>
            <a:endParaRPr lang="en-US" sz="2200" dirty="0"/>
          </a:p>
        </p:txBody>
      </p:sp>
      <p:pic>
        <p:nvPicPr>
          <p:cNvPr id="1026" name="Picture 2" descr="Is America the New Rome? - United States vs. the Roman Empire">
            <a:extLst>
              <a:ext uri="{FF2B5EF4-FFF2-40B4-BE49-F238E27FC236}">
                <a16:creationId xmlns:a16="http://schemas.microsoft.com/office/drawing/2014/main" id="{816A46B5-0177-4171-B528-4337FF9C0E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4052" r="2" b="6679"/>
          <a:stretch/>
        </p:blipFill>
        <p:spPr bwMode="auto">
          <a:xfrm>
            <a:off x="1492368" y="645981"/>
            <a:ext cx="9756477" cy="3040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3267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7A690B-DE55-4274-B33B-C91FD647E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C9CD390-6DB5-4AEA-8D13-BC6CEF34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53440"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71FEF2-3B54-49F1-A3F5-77C330A29186}"/>
              </a:ext>
            </a:extLst>
          </p:cNvPr>
          <p:cNvSpPr>
            <a:spLocks noGrp="1"/>
          </p:cNvSpPr>
          <p:nvPr>
            <p:ph type="title"/>
          </p:nvPr>
        </p:nvSpPr>
        <p:spPr>
          <a:xfrm>
            <a:off x="838199" y="1015320"/>
            <a:ext cx="3603169" cy="4827361"/>
          </a:xfrm>
        </p:spPr>
        <p:txBody>
          <a:bodyPr anchor="ctr">
            <a:normAutofit/>
          </a:bodyPr>
          <a:lstStyle/>
          <a:p>
            <a:r>
              <a:rPr lang="en-US" sz="4400">
                <a:solidFill>
                  <a:srgbClr val="F2F2F2"/>
                </a:solidFill>
              </a:rPr>
              <a:t>Law of the twelve tables</a:t>
            </a:r>
          </a:p>
        </p:txBody>
      </p:sp>
      <p:sp>
        <p:nvSpPr>
          <p:cNvPr id="12" name="Rectangle 11">
            <a:extLst>
              <a:ext uri="{FF2B5EF4-FFF2-40B4-BE49-F238E27FC236}">
                <a16:creationId xmlns:a16="http://schemas.microsoft.com/office/drawing/2014/main" id="{11FA69C6-0A69-4994-9F32-C4497B8B4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43467" cy="685800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294698F-57E2-4AC5-97E5-F0A7CF15E919}"/>
              </a:ext>
            </a:extLst>
          </p:cNvPr>
          <p:cNvSpPr>
            <a:spLocks noGrp="1"/>
          </p:cNvSpPr>
          <p:nvPr>
            <p:ph idx="1"/>
          </p:nvPr>
        </p:nvSpPr>
        <p:spPr>
          <a:xfrm>
            <a:off x="5279571" y="1015320"/>
            <a:ext cx="5540830" cy="4827361"/>
          </a:xfrm>
          <a:noFill/>
        </p:spPr>
        <p:txBody>
          <a:bodyPr anchor="ctr">
            <a:normAutofit/>
          </a:bodyPr>
          <a:lstStyle/>
          <a:p>
            <a:r>
              <a:rPr lang="en-US" sz="1800" dirty="0">
                <a:solidFill>
                  <a:schemeClr val="tx1">
                    <a:lumMod val="85000"/>
                    <a:lumOff val="15000"/>
                  </a:schemeClr>
                </a:solidFill>
              </a:rPr>
              <a:t>449 B.C. </a:t>
            </a:r>
          </a:p>
          <a:p>
            <a:r>
              <a:rPr lang="en-US" sz="1800" dirty="0">
                <a:solidFill>
                  <a:schemeClr val="tx1">
                    <a:lumMod val="85000"/>
                    <a:lumOff val="15000"/>
                  </a:schemeClr>
                </a:solidFill>
              </a:rPr>
              <a:t>Fixed maximum rate of interest at 1 uncia per libra (aka 8%)</a:t>
            </a:r>
          </a:p>
          <a:p>
            <a:r>
              <a:rPr lang="en-US" sz="1800" dirty="0">
                <a:solidFill>
                  <a:schemeClr val="tx1">
                    <a:lumMod val="85000"/>
                    <a:lumOff val="15000"/>
                  </a:schemeClr>
                </a:solidFill>
              </a:rPr>
              <a:t>Law was applied liberally over public</a:t>
            </a:r>
          </a:p>
          <a:p>
            <a:pPr lvl="1"/>
            <a:r>
              <a:rPr lang="en-US" sz="1800" dirty="0">
                <a:solidFill>
                  <a:schemeClr val="tx1">
                    <a:lumMod val="85000"/>
                    <a:lumOff val="15000"/>
                  </a:schemeClr>
                </a:solidFill>
              </a:rPr>
              <a:t>Politicians would often forgive interest owed to appease the people</a:t>
            </a:r>
            <a:endParaRPr lang="en-US" sz="1800" b="1" dirty="0">
              <a:solidFill>
                <a:schemeClr val="tx1">
                  <a:lumMod val="85000"/>
                  <a:lumOff val="15000"/>
                </a:schemeClr>
              </a:solidFill>
            </a:endParaRPr>
          </a:p>
          <a:p>
            <a:pPr lvl="1"/>
            <a:r>
              <a:rPr lang="en-US" sz="1800" b="1" dirty="0" err="1">
                <a:solidFill>
                  <a:schemeClr val="tx1">
                    <a:lumMod val="85000"/>
                    <a:lumOff val="15000"/>
                  </a:schemeClr>
                </a:solidFill>
              </a:rPr>
              <a:t>Licinian</a:t>
            </a:r>
            <a:r>
              <a:rPr lang="en-US" sz="1800" b="1" dirty="0">
                <a:solidFill>
                  <a:schemeClr val="tx1">
                    <a:lumMod val="85000"/>
                    <a:lumOff val="15000"/>
                  </a:schemeClr>
                </a:solidFill>
              </a:rPr>
              <a:t> Law</a:t>
            </a:r>
            <a:r>
              <a:rPr lang="en-US" sz="1800" dirty="0">
                <a:solidFill>
                  <a:schemeClr val="tx1">
                    <a:lumMod val="85000"/>
                    <a:lumOff val="15000"/>
                  </a:schemeClr>
                </a:solidFill>
              </a:rPr>
              <a:t>: (367 B.C.) applied already paid interest to principle to win over the people</a:t>
            </a:r>
          </a:p>
          <a:p>
            <a:pPr lvl="1"/>
            <a:r>
              <a:rPr lang="en-US" sz="1800" b="1" dirty="0">
                <a:solidFill>
                  <a:schemeClr val="tx1">
                    <a:lumMod val="85000"/>
                    <a:lumOff val="15000"/>
                  </a:schemeClr>
                </a:solidFill>
              </a:rPr>
              <a:t>Lex </a:t>
            </a:r>
            <a:r>
              <a:rPr lang="en-US" sz="1800" b="1" dirty="0" err="1">
                <a:solidFill>
                  <a:schemeClr val="tx1">
                    <a:lumMod val="85000"/>
                    <a:lumOff val="15000"/>
                  </a:schemeClr>
                </a:solidFill>
              </a:rPr>
              <a:t>Genucia</a:t>
            </a:r>
            <a:r>
              <a:rPr lang="en-US" sz="1800" dirty="0">
                <a:solidFill>
                  <a:schemeClr val="tx1">
                    <a:lumMod val="85000"/>
                    <a:lumOff val="15000"/>
                  </a:schemeClr>
                </a:solidFill>
              </a:rPr>
              <a:t>: (342 B.C.) repressed violations for charging more than maximum interest</a:t>
            </a:r>
          </a:p>
        </p:txBody>
      </p:sp>
    </p:spTree>
    <p:extLst>
      <p:ext uri="{BB962C8B-B14F-4D97-AF65-F5344CB8AC3E}">
        <p14:creationId xmlns:p14="http://schemas.microsoft.com/office/powerpoint/2010/main" val="1372301215"/>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2E810-E98B-4525-B526-F2EA1B04024D}"/>
              </a:ext>
            </a:extLst>
          </p:cNvPr>
          <p:cNvSpPr>
            <a:spLocks noGrp="1"/>
          </p:cNvSpPr>
          <p:nvPr>
            <p:ph type="title"/>
          </p:nvPr>
        </p:nvSpPr>
        <p:spPr/>
        <p:txBody>
          <a:bodyPr/>
          <a:lstStyle/>
          <a:p>
            <a:r>
              <a:rPr lang="en-US" dirty="0"/>
              <a:t>Grain Laws</a:t>
            </a:r>
          </a:p>
        </p:txBody>
      </p:sp>
      <p:sp>
        <p:nvSpPr>
          <p:cNvPr id="3" name="Content Placeholder 2">
            <a:extLst>
              <a:ext uri="{FF2B5EF4-FFF2-40B4-BE49-F238E27FC236}">
                <a16:creationId xmlns:a16="http://schemas.microsoft.com/office/drawing/2014/main" id="{D1BC9DEA-CFC7-44DF-BA69-238C58AD848E}"/>
              </a:ext>
            </a:extLst>
          </p:cNvPr>
          <p:cNvSpPr>
            <a:spLocks noGrp="1"/>
          </p:cNvSpPr>
          <p:nvPr>
            <p:ph idx="1"/>
          </p:nvPr>
        </p:nvSpPr>
        <p:spPr/>
        <p:txBody>
          <a:bodyPr>
            <a:normAutofit lnSpcReduction="10000"/>
          </a:bodyPr>
          <a:lstStyle/>
          <a:p>
            <a:r>
              <a:rPr lang="en-US" dirty="0"/>
              <a:t>4</a:t>
            </a:r>
            <a:r>
              <a:rPr lang="en-US" baseline="30000" dirty="0"/>
              <a:t>th</a:t>
            </a:r>
            <a:r>
              <a:rPr lang="en-US" dirty="0"/>
              <a:t> century B.C.</a:t>
            </a:r>
          </a:p>
          <a:p>
            <a:r>
              <a:rPr lang="en-US" dirty="0"/>
              <a:t>Roman govt bought supplies of corn and wheat in times of shortage and resold them to people at low prices</a:t>
            </a:r>
          </a:p>
          <a:p>
            <a:r>
              <a:rPr lang="en-US" b="1" dirty="0"/>
              <a:t>Lex </a:t>
            </a:r>
            <a:r>
              <a:rPr lang="en-US" b="1" dirty="0" err="1"/>
              <a:t>Sempronia</a:t>
            </a:r>
            <a:r>
              <a:rPr lang="en-US" b="1" dirty="0"/>
              <a:t> </a:t>
            </a:r>
            <a:r>
              <a:rPr lang="en-US" b="1" dirty="0" err="1"/>
              <a:t>Frumentaria</a:t>
            </a:r>
            <a:r>
              <a:rPr lang="en-US" b="1" dirty="0"/>
              <a:t> </a:t>
            </a:r>
            <a:r>
              <a:rPr lang="en-US" dirty="0"/>
              <a:t>was adopted to allow Roman citizens to buy a certain amount of wheat at an official price way lower than market price</a:t>
            </a:r>
          </a:p>
          <a:p>
            <a:pPr lvl="1"/>
            <a:r>
              <a:rPr lang="en-US" dirty="0"/>
              <a:t>58 B.C.: this law was amended to allow every citizen free wheat</a:t>
            </a:r>
          </a:p>
          <a:p>
            <a:pPr lvl="1"/>
            <a:r>
              <a:rPr lang="en-US" dirty="0"/>
              <a:t>Caused farmers to quit their jobs with the intent of living off of the free wheat</a:t>
            </a:r>
          </a:p>
          <a:p>
            <a:pPr lvl="1"/>
            <a:r>
              <a:rPr lang="en-US" dirty="0"/>
              <a:t>Slaves were also freed by their masters so they could be supported by the state</a:t>
            </a:r>
          </a:p>
        </p:txBody>
      </p:sp>
    </p:spTree>
    <p:extLst>
      <p:ext uri="{BB962C8B-B14F-4D97-AF65-F5344CB8AC3E}">
        <p14:creationId xmlns:p14="http://schemas.microsoft.com/office/powerpoint/2010/main" val="3025339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7DE54-D51C-4B46-A53F-79C42DE0D616}"/>
              </a:ext>
            </a:extLst>
          </p:cNvPr>
          <p:cNvSpPr>
            <a:spLocks noGrp="1"/>
          </p:cNvSpPr>
          <p:nvPr>
            <p:ph type="title"/>
          </p:nvPr>
        </p:nvSpPr>
        <p:spPr/>
        <p:txBody>
          <a:bodyPr/>
          <a:lstStyle/>
          <a:p>
            <a:r>
              <a:rPr lang="en-US" dirty="0"/>
              <a:t>Grain laws</a:t>
            </a:r>
          </a:p>
        </p:txBody>
      </p:sp>
      <p:sp>
        <p:nvSpPr>
          <p:cNvPr id="3" name="Content Placeholder 2">
            <a:extLst>
              <a:ext uri="{FF2B5EF4-FFF2-40B4-BE49-F238E27FC236}">
                <a16:creationId xmlns:a16="http://schemas.microsoft.com/office/drawing/2014/main" id="{09ADEE35-0853-43FB-B931-1AB0B4F1F4D9}"/>
              </a:ext>
            </a:extLst>
          </p:cNvPr>
          <p:cNvSpPr>
            <a:spLocks noGrp="1"/>
          </p:cNvSpPr>
          <p:nvPr>
            <p:ph idx="1"/>
          </p:nvPr>
        </p:nvSpPr>
        <p:spPr/>
        <p:txBody>
          <a:bodyPr>
            <a:normAutofit/>
          </a:bodyPr>
          <a:lstStyle/>
          <a:p>
            <a:r>
              <a:rPr lang="en-US" sz="3600" dirty="0"/>
              <a:t>Julius Caesar: 45 B.C. discovered 1 out of every 3 citizens was living off of the free wheat</a:t>
            </a:r>
          </a:p>
          <a:p>
            <a:r>
              <a:rPr lang="en-US" sz="3600" dirty="0"/>
              <a:t>Reduced that number significantly</a:t>
            </a:r>
          </a:p>
          <a:p>
            <a:r>
              <a:rPr lang="en-US" sz="3600" dirty="0"/>
              <a:t>Reduction in people living off state was only temporary </a:t>
            </a:r>
          </a:p>
          <a:p>
            <a:r>
              <a:rPr lang="en-US" sz="3600" dirty="0"/>
              <a:t>economy had gotten used to artificially low prices of wheat</a:t>
            </a:r>
          </a:p>
        </p:txBody>
      </p:sp>
    </p:spTree>
    <p:extLst>
      <p:ext uri="{BB962C8B-B14F-4D97-AF65-F5344CB8AC3E}">
        <p14:creationId xmlns:p14="http://schemas.microsoft.com/office/powerpoint/2010/main" val="2093739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C68B6-F433-4E0F-A65C-86859BD24D0C}"/>
              </a:ext>
            </a:extLst>
          </p:cNvPr>
          <p:cNvSpPr>
            <a:spLocks noGrp="1"/>
          </p:cNvSpPr>
          <p:nvPr>
            <p:ph type="title"/>
          </p:nvPr>
        </p:nvSpPr>
        <p:spPr/>
        <p:txBody>
          <a:bodyPr/>
          <a:lstStyle/>
          <a:p>
            <a:r>
              <a:rPr lang="en-US" dirty="0"/>
              <a:t>Rome’s solution?</a:t>
            </a:r>
          </a:p>
        </p:txBody>
      </p:sp>
      <p:sp>
        <p:nvSpPr>
          <p:cNvPr id="3" name="Content Placeholder 2">
            <a:extLst>
              <a:ext uri="{FF2B5EF4-FFF2-40B4-BE49-F238E27FC236}">
                <a16:creationId xmlns:a16="http://schemas.microsoft.com/office/drawing/2014/main" id="{657E6EBA-CF81-4416-B2FC-A0BDD3E13D8D}"/>
              </a:ext>
            </a:extLst>
          </p:cNvPr>
          <p:cNvSpPr>
            <a:spLocks noGrp="1"/>
          </p:cNvSpPr>
          <p:nvPr>
            <p:ph idx="1"/>
          </p:nvPr>
        </p:nvSpPr>
        <p:spPr/>
        <p:txBody>
          <a:bodyPr/>
          <a:lstStyle/>
          <a:p>
            <a:r>
              <a:rPr lang="en-US" dirty="0"/>
              <a:t>Emperor’s began to devalue currency</a:t>
            </a:r>
          </a:p>
          <a:p>
            <a:r>
              <a:rPr lang="en-US" dirty="0"/>
              <a:t>Nero: 54-68 A.D.  Began gradual currency devaluation</a:t>
            </a:r>
          </a:p>
          <a:p>
            <a:r>
              <a:rPr lang="en-US" dirty="0"/>
              <a:t>Marcus Aurelius: 161-80 A.D. followed suit by reducing weight of coins</a:t>
            </a:r>
          </a:p>
          <a:p>
            <a:r>
              <a:rPr lang="en-US" dirty="0"/>
              <a:t>Result: prices increased</a:t>
            </a:r>
          </a:p>
        </p:txBody>
      </p:sp>
    </p:spTree>
    <p:extLst>
      <p:ext uri="{BB962C8B-B14F-4D97-AF65-F5344CB8AC3E}">
        <p14:creationId xmlns:p14="http://schemas.microsoft.com/office/powerpoint/2010/main" val="1062066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1E6E5-D252-4A2D-B09D-C264B95DA47B}"/>
              </a:ext>
            </a:extLst>
          </p:cNvPr>
          <p:cNvSpPr>
            <a:spLocks noGrp="1"/>
          </p:cNvSpPr>
          <p:nvPr>
            <p:ph type="title"/>
          </p:nvPr>
        </p:nvSpPr>
        <p:spPr/>
        <p:txBody>
          <a:bodyPr/>
          <a:lstStyle/>
          <a:p>
            <a:r>
              <a:rPr lang="en-US" dirty="0"/>
              <a:t>Rome’s Solution?</a:t>
            </a:r>
          </a:p>
        </p:txBody>
      </p:sp>
      <p:sp>
        <p:nvSpPr>
          <p:cNvPr id="3" name="Content Placeholder 2">
            <a:extLst>
              <a:ext uri="{FF2B5EF4-FFF2-40B4-BE49-F238E27FC236}">
                <a16:creationId xmlns:a16="http://schemas.microsoft.com/office/drawing/2014/main" id="{8F132C8F-C580-4B90-BADD-B29D4EEC4927}"/>
              </a:ext>
            </a:extLst>
          </p:cNvPr>
          <p:cNvSpPr>
            <a:spLocks noGrp="1"/>
          </p:cNvSpPr>
          <p:nvPr>
            <p:ph idx="1"/>
          </p:nvPr>
        </p:nvSpPr>
        <p:spPr/>
        <p:txBody>
          <a:bodyPr/>
          <a:lstStyle/>
          <a:p>
            <a:r>
              <a:rPr lang="en-US" dirty="0"/>
              <a:t>Emperor Commodus: 180-92 A.D. turned to price controls once again and set maximum prices for many things</a:t>
            </a:r>
          </a:p>
          <a:p>
            <a:r>
              <a:rPr lang="en-US" dirty="0"/>
              <a:t>Emperor Caracalla: 211-17 A.D. under his reign prices increased dramatically from previously set price controls</a:t>
            </a:r>
          </a:p>
          <a:p>
            <a:r>
              <a:rPr lang="en-US" dirty="0"/>
              <a:t>Egypt was largest province of empire to be affected by price increases</a:t>
            </a:r>
          </a:p>
          <a:p>
            <a:pPr lvl="1"/>
            <a:r>
              <a:rPr lang="en-US" dirty="0"/>
              <a:t>Prices of gold solidus increased from 4000 to 180 million Egyptian </a:t>
            </a:r>
            <a:r>
              <a:rPr lang="en-US" dirty="0" err="1"/>
              <a:t>drachmai</a:t>
            </a:r>
            <a:endParaRPr lang="en-US" dirty="0"/>
          </a:p>
        </p:txBody>
      </p:sp>
    </p:spTree>
    <p:extLst>
      <p:ext uri="{BB962C8B-B14F-4D97-AF65-F5344CB8AC3E}">
        <p14:creationId xmlns:p14="http://schemas.microsoft.com/office/powerpoint/2010/main" val="1874166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B051F-BE5C-4F68-9527-5D82F801863F}"/>
              </a:ext>
            </a:extLst>
          </p:cNvPr>
          <p:cNvSpPr>
            <a:spLocks noGrp="1"/>
          </p:cNvSpPr>
          <p:nvPr>
            <p:ph type="title"/>
          </p:nvPr>
        </p:nvSpPr>
        <p:spPr/>
        <p:txBody>
          <a:bodyPr/>
          <a:lstStyle/>
          <a:p>
            <a:r>
              <a:rPr lang="en-US" dirty="0"/>
              <a:t>Wheat in Egypt</a:t>
            </a:r>
          </a:p>
        </p:txBody>
      </p:sp>
      <p:sp>
        <p:nvSpPr>
          <p:cNvPr id="3" name="Content Placeholder 2">
            <a:extLst>
              <a:ext uri="{FF2B5EF4-FFF2-40B4-BE49-F238E27FC236}">
                <a16:creationId xmlns:a16="http://schemas.microsoft.com/office/drawing/2014/main" id="{31BE1CE1-DFC7-4EDC-87CC-E538228E92A2}"/>
              </a:ext>
            </a:extLst>
          </p:cNvPr>
          <p:cNvSpPr>
            <a:spLocks noGrp="1"/>
          </p:cNvSpPr>
          <p:nvPr>
            <p:ph idx="1"/>
          </p:nvPr>
        </p:nvSpPr>
        <p:spPr/>
        <p:txBody>
          <a:bodyPr>
            <a:normAutofit fontScale="92500"/>
          </a:bodyPr>
          <a:lstStyle/>
          <a:p>
            <a:r>
              <a:rPr lang="en-US" sz="3200" dirty="0"/>
              <a:t>Prices of wheat in Egypt increased dramatically throughout the 4 centuries</a:t>
            </a:r>
          </a:p>
          <a:p>
            <a:pPr lvl="1"/>
            <a:r>
              <a:rPr lang="en-US" sz="3200" dirty="0"/>
              <a:t>Wheat prices started at 6 </a:t>
            </a:r>
            <a:r>
              <a:rPr lang="en-US" sz="3200" dirty="0" err="1"/>
              <a:t>drachmai</a:t>
            </a:r>
            <a:r>
              <a:rPr lang="en-US" sz="3200" dirty="0"/>
              <a:t> in the first century and rose to 200 </a:t>
            </a:r>
            <a:r>
              <a:rPr lang="en-US" sz="3200" dirty="0" err="1"/>
              <a:t>drachmai</a:t>
            </a:r>
            <a:r>
              <a:rPr lang="en-US" sz="3200" dirty="0"/>
              <a:t> by the third century</a:t>
            </a:r>
          </a:p>
          <a:p>
            <a:pPr lvl="1"/>
            <a:r>
              <a:rPr lang="en-US" sz="3200" dirty="0"/>
              <a:t>In 314 A.D., they rose from 9000 to 78 million </a:t>
            </a:r>
            <a:r>
              <a:rPr lang="en-US" sz="3200" dirty="0" err="1"/>
              <a:t>drachmai</a:t>
            </a:r>
            <a:endParaRPr lang="en-US" sz="3200" dirty="0"/>
          </a:p>
          <a:p>
            <a:pPr lvl="1"/>
            <a:r>
              <a:rPr lang="en-US" sz="3200" dirty="0"/>
              <a:t>Around 344 A.D., prices shot up to over 2 million </a:t>
            </a:r>
            <a:r>
              <a:rPr lang="en-US" sz="3200" dirty="0" err="1"/>
              <a:t>drachmai</a:t>
            </a:r>
            <a:endParaRPr lang="en-US" sz="3200" dirty="0"/>
          </a:p>
          <a:p>
            <a:r>
              <a:rPr lang="en-US" sz="3200" dirty="0"/>
              <a:t>Other provinces went through similar inflation</a:t>
            </a:r>
          </a:p>
          <a:p>
            <a:r>
              <a:rPr lang="en-US" sz="3200" dirty="0"/>
              <a:t>More regulations were then put into place such as forbidding the sale of coins to affect their market price which did not help</a:t>
            </a:r>
          </a:p>
          <a:p>
            <a:endParaRPr lang="en-US" dirty="0"/>
          </a:p>
        </p:txBody>
      </p:sp>
    </p:spTree>
    <p:extLst>
      <p:ext uri="{BB962C8B-B14F-4D97-AF65-F5344CB8AC3E}">
        <p14:creationId xmlns:p14="http://schemas.microsoft.com/office/powerpoint/2010/main" val="1915375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B755F-BFBF-4BCA-8E85-AD18DBC205CD}"/>
              </a:ext>
            </a:extLst>
          </p:cNvPr>
          <p:cNvSpPr>
            <a:spLocks noGrp="1"/>
          </p:cNvSpPr>
          <p:nvPr>
            <p:ph type="title"/>
          </p:nvPr>
        </p:nvSpPr>
        <p:spPr/>
        <p:txBody>
          <a:bodyPr/>
          <a:lstStyle/>
          <a:p>
            <a:r>
              <a:rPr lang="en-US" dirty="0"/>
              <a:t>More price controls</a:t>
            </a:r>
          </a:p>
        </p:txBody>
      </p:sp>
      <p:sp>
        <p:nvSpPr>
          <p:cNvPr id="3" name="Content Placeholder 2">
            <a:extLst>
              <a:ext uri="{FF2B5EF4-FFF2-40B4-BE49-F238E27FC236}">
                <a16:creationId xmlns:a16="http://schemas.microsoft.com/office/drawing/2014/main" id="{BFF2538A-58EF-41DE-8D83-FA3A7F8EAB7B}"/>
              </a:ext>
            </a:extLst>
          </p:cNvPr>
          <p:cNvSpPr>
            <a:spLocks noGrp="1"/>
          </p:cNvSpPr>
          <p:nvPr>
            <p:ph idx="1"/>
          </p:nvPr>
        </p:nvSpPr>
        <p:spPr/>
        <p:txBody>
          <a:bodyPr>
            <a:normAutofit/>
          </a:bodyPr>
          <a:lstStyle/>
          <a:p>
            <a:r>
              <a:rPr lang="en-US" dirty="0"/>
              <a:t>Emperor Diocletian 284 A.D. is known for delivering the most famous attempts at price controls after inflation reached unprecedented levels witness in wages and commodity prices</a:t>
            </a:r>
          </a:p>
          <a:p>
            <a:pPr lvl="1"/>
            <a:r>
              <a:rPr lang="en-US" dirty="0"/>
              <a:t>He increased the armed forces dramatically to protect against invasions from barbarian tribes</a:t>
            </a:r>
          </a:p>
          <a:p>
            <a:pPr lvl="1"/>
            <a:r>
              <a:rPr lang="en-US" dirty="0"/>
              <a:t>Created a building program to rebuild the capital in Asia Minor, Nicomedia</a:t>
            </a:r>
          </a:p>
          <a:p>
            <a:pPr lvl="1"/>
            <a:r>
              <a:rPr lang="en-US" dirty="0"/>
              <a:t>Increased taxes that shortened the tax base</a:t>
            </a:r>
          </a:p>
          <a:p>
            <a:pPr lvl="1"/>
            <a:r>
              <a:rPr lang="en-US" dirty="0"/>
              <a:t>Employed more got officials to increase regulation</a:t>
            </a:r>
          </a:p>
          <a:p>
            <a:pPr lvl="1"/>
            <a:r>
              <a:rPr lang="en-US" dirty="0"/>
              <a:t>Used forced labor to run his public works program</a:t>
            </a:r>
          </a:p>
        </p:txBody>
      </p:sp>
    </p:spTree>
    <p:extLst>
      <p:ext uri="{BB962C8B-B14F-4D97-AF65-F5344CB8AC3E}">
        <p14:creationId xmlns:p14="http://schemas.microsoft.com/office/powerpoint/2010/main" val="2672010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0CD1F-842D-449C-A86A-7731A0628871}"/>
              </a:ext>
            </a:extLst>
          </p:cNvPr>
          <p:cNvSpPr>
            <a:spLocks noGrp="1"/>
          </p:cNvSpPr>
          <p:nvPr>
            <p:ph type="title"/>
          </p:nvPr>
        </p:nvSpPr>
        <p:spPr/>
        <p:txBody>
          <a:bodyPr/>
          <a:lstStyle/>
          <a:p>
            <a:r>
              <a:rPr lang="en-US" dirty="0"/>
              <a:t>Good money vs bad money</a:t>
            </a:r>
          </a:p>
        </p:txBody>
      </p:sp>
      <p:sp>
        <p:nvSpPr>
          <p:cNvPr id="3" name="Content Placeholder 2">
            <a:extLst>
              <a:ext uri="{FF2B5EF4-FFF2-40B4-BE49-F238E27FC236}">
                <a16:creationId xmlns:a16="http://schemas.microsoft.com/office/drawing/2014/main" id="{E9F0BF63-A4DC-418B-B12A-5B751936F8D8}"/>
              </a:ext>
            </a:extLst>
          </p:cNvPr>
          <p:cNvSpPr>
            <a:spLocks noGrp="1"/>
          </p:cNvSpPr>
          <p:nvPr>
            <p:ph idx="1"/>
          </p:nvPr>
        </p:nvSpPr>
        <p:spPr/>
        <p:txBody>
          <a:bodyPr>
            <a:normAutofit lnSpcReduction="10000"/>
          </a:bodyPr>
          <a:lstStyle/>
          <a:p>
            <a:r>
              <a:rPr lang="en-US" dirty="0"/>
              <a:t>In late republic and early empire, standard Roman coin was silver denarius</a:t>
            </a:r>
          </a:p>
          <a:p>
            <a:r>
              <a:rPr lang="en-US" dirty="0"/>
              <a:t>Value kept decreasing until emperor’s started issuing new denarius (tin plated copper) before Diocletian</a:t>
            </a:r>
          </a:p>
          <a:p>
            <a:r>
              <a:rPr lang="en-US" dirty="0"/>
              <a:t>This caused silver and gold to be hoarded so they stopped circulating</a:t>
            </a:r>
          </a:p>
          <a:p>
            <a:r>
              <a:rPr lang="en-US" dirty="0"/>
              <a:t>By 268 A.D, silver content of Roman content had fallen by one 5000</a:t>
            </a:r>
            <a:r>
              <a:rPr lang="en-US" baseline="30000" dirty="0"/>
              <a:t>th</a:t>
            </a:r>
            <a:r>
              <a:rPr lang="en-US" dirty="0"/>
              <a:t> of its original level</a:t>
            </a:r>
          </a:p>
          <a:p>
            <a:r>
              <a:rPr lang="en-US" dirty="0"/>
              <a:t>Middle class was gone and proletariat were shifting to serfdom</a:t>
            </a:r>
          </a:p>
          <a:p>
            <a:r>
              <a:rPr lang="en-US" dirty="0"/>
              <a:t>People resorted to bartering to get what they want</a:t>
            </a:r>
          </a:p>
        </p:txBody>
      </p:sp>
    </p:spTree>
    <p:extLst>
      <p:ext uri="{BB962C8B-B14F-4D97-AF65-F5344CB8AC3E}">
        <p14:creationId xmlns:p14="http://schemas.microsoft.com/office/powerpoint/2010/main" val="1396591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A1DC-09DE-4A35-BF5E-553DEE53E7A3}"/>
              </a:ext>
            </a:extLst>
          </p:cNvPr>
          <p:cNvSpPr>
            <a:spLocks noGrp="1"/>
          </p:cNvSpPr>
          <p:nvPr>
            <p:ph type="title"/>
          </p:nvPr>
        </p:nvSpPr>
        <p:spPr/>
        <p:txBody>
          <a:bodyPr/>
          <a:lstStyle/>
          <a:p>
            <a:r>
              <a:rPr lang="en-US" dirty="0"/>
              <a:t>Claudius responds</a:t>
            </a:r>
          </a:p>
        </p:txBody>
      </p:sp>
      <p:sp>
        <p:nvSpPr>
          <p:cNvPr id="3" name="Content Placeholder 2">
            <a:extLst>
              <a:ext uri="{FF2B5EF4-FFF2-40B4-BE49-F238E27FC236}">
                <a16:creationId xmlns:a16="http://schemas.microsoft.com/office/drawing/2014/main" id="{CA1E9FE7-317A-45CD-9F5C-085A1C0D163C}"/>
              </a:ext>
            </a:extLst>
          </p:cNvPr>
          <p:cNvSpPr>
            <a:spLocks noGrp="1"/>
          </p:cNvSpPr>
          <p:nvPr>
            <p:ph idx="1"/>
          </p:nvPr>
        </p:nvSpPr>
        <p:spPr>
          <a:xfrm>
            <a:off x="1120000" y="1690688"/>
            <a:ext cx="10233800" cy="4351338"/>
          </a:xfrm>
        </p:spPr>
        <p:txBody>
          <a:bodyPr/>
          <a:lstStyle/>
          <a:p>
            <a:r>
              <a:rPr lang="en-US" dirty="0"/>
              <a:t>Claudius saw that centralized govt was not helping so he decentralized it and created 3 new centers of power known as the “associate emperors”</a:t>
            </a:r>
          </a:p>
          <a:p>
            <a:r>
              <a:rPr lang="en-US" dirty="0"/>
              <a:t>Since money was worthless, he  created a system where taxes were collected based on payments of goods and services</a:t>
            </a:r>
          </a:p>
          <a:p>
            <a:r>
              <a:rPr lang="en-US" dirty="0"/>
              <a:t>People became serfs who had to work the land just to pay taxes</a:t>
            </a:r>
          </a:p>
          <a:p>
            <a:endParaRPr lang="en-US" dirty="0"/>
          </a:p>
          <a:p>
            <a:endParaRPr lang="en-US" dirty="0"/>
          </a:p>
        </p:txBody>
      </p:sp>
    </p:spTree>
    <p:extLst>
      <p:ext uri="{BB962C8B-B14F-4D97-AF65-F5344CB8AC3E}">
        <p14:creationId xmlns:p14="http://schemas.microsoft.com/office/powerpoint/2010/main" val="2472414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F66F-6B71-4816-AC38-A4F887742E45}"/>
              </a:ext>
            </a:extLst>
          </p:cNvPr>
          <p:cNvSpPr>
            <a:spLocks noGrp="1"/>
          </p:cNvSpPr>
          <p:nvPr>
            <p:ph type="title"/>
          </p:nvPr>
        </p:nvSpPr>
        <p:spPr/>
        <p:txBody>
          <a:bodyPr/>
          <a:lstStyle/>
          <a:p>
            <a:r>
              <a:rPr lang="en-US" dirty="0"/>
              <a:t>Edict on Price and Wages</a:t>
            </a:r>
          </a:p>
        </p:txBody>
      </p:sp>
      <p:sp>
        <p:nvSpPr>
          <p:cNvPr id="3" name="Content Placeholder 2">
            <a:extLst>
              <a:ext uri="{FF2B5EF4-FFF2-40B4-BE49-F238E27FC236}">
                <a16:creationId xmlns:a16="http://schemas.microsoft.com/office/drawing/2014/main" id="{B23671E5-7836-4F02-99A6-8E47A008B5D8}"/>
              </a:ext>
            </a:extLst>
          </p:cNvPr>
          <p:cNvSpPr>
            <a:spLocks noGrp="1"/>
          </p:cNvSpPr>
          <p:nvPr>
            <p:ph idx="1"/>
          </p:nvPr>
        </p:nvSpPr>
        <p:spPr/>
        <p:txBody>
          <a:bodyPr>
            <a:normAutofit fontScale="92500" lnSpcReduction="20000"/>
          </a:bodyPr>
          <a:lstStyle/>
          <a:p>
            <a:r>
              <a:rPr lang="en-US" dirty="0"/>
              <a:t>After currency reform failed, edict of price and wages followed</a:t>
            </a:r>
          </a:p>
          <a:p>
            <a:r>
              <a:rPr lang="en-US" b="1" dirty="0"/>
              <a:t>Edict of price and wages</a:t>
            </a:r>
            <a:r>
              <a:rPr lang="en-US" dirty="0"/>
              <a:t>: A.D. 301 Diocletian put a stop to the production of low quality gold and silver coins and established a lower value coin solely of copper</a:t>
            </a:r>
          </a:p>
          <a:p>
            <a:r>
              <a:rPr lang="en-US" dirty="0"/>
              <a:t>Established a universal value for the denarius</a:t>
            </a:r>
          </a:p>
          <a:p>
            <a:r>
              <a:rPr lang="en-US" dirty="0"/>
              <a:t>New system stabilized prices temporarily but coins were priced over their values</a:t>
            </a:r>
          </a:p>
          <a:p>
            <a:r>
              <a:rPr lang="en-US" dirty="0"/>
              <a:t>Diocletian needed to instigate more inflation to support his new large army and bureaucracy</a:t>
            </a:r>
          </a:p>
          <a:p>
            <a:r>
              <a:rPr lang="en-US" dirty="0"/>
              <a:t>Deflating the economy by cutting government expenditures would not help him accomplish his goals</a:t>
            </a:r>
          </a:p>
          <a:p>
            <a:r>
              <a:rPr lang="en-US" dirty="0"/>
              <a:t>Edict caused new dilemma</a:t>
            </a:r>
          </a:p>
          <a:p>
            <a:pPr marL="0" indent="0">
              <a:buNone/>
            </a:pPr>
            <a:endParaRPr lang="en-US" dirty="0"/>
          </a:p>
        </p:txBody>
      </p:sp>
    </p:spTree>
    <p:extLst>
      <p:ext uri="{BB962C8B-B14F-4D97-AF65-F5344CB8AC3E}">
        <p14:creationId xmlns:p14="http://schemas.microsoft.com/office/powerpoint/2010/main" val="3899397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67212-B399-4F06-8454-FC878DA5B476}"/>
              </a:ext>
            </a:extLst>
          </p:cNvPr>
          <p:cNvSpPr>
            <a:spLocks noGrp="1"/>
          </p:cNvSpPr>
          <p:nvPr>
            <p:ph type="title"/>
          </p:nvPr>
        </p:nvSpPr>
        <p:spPr/>
        <p:txBody>
          <a:bodyPr/>
          <a:lstStyle/>
          <a:p>
            <a:r>
              <a:rPr lang="en-US" dirty="0"/>
              <a:t>A New Dilemma</a:t>
            </a:r>
          </a:p>
        </p:txBody>
      </p:sp>
      <p:sp>
        <p:nvSpPr>
          <p:cNvPr id="3" name="Content Placeholder 2">
            <a:extLst>
              <a:ext uri="{FF2B5EF4-FFF2-40B4-BE49-F238E27FC236}">
                <a16:creationId xmlns:a16="http://schemas.microsoft.com/office/drawing/2014/main" id="{759A7DB4-1712-4BA1-BAB4-C04A51117323}"/>
              </a:ext>
            </a:extLst>
          </p:cNvPr>
          <p:cNvSpPr>
            <a:spLocks noGrp="1"/>
          </p:cNvSpPr>
          <p:nvPr>
            <p:ph idx="1"/>
          </p:nvPr>
        </p:nvSpPr>
        <p:spPr/>
        <p:txBody>
          <a:bodyPr/>
          <a:lstStyle/>
          <a:p>
            <a:r>
              <a:rPr lang="en-US" dirty="0"/>
              <a:t>The economy was already suffering from inflation</a:t>
            </a:r>
          </a:p>
          <a:p>
            <a:r>
              <a:rPr lang="en-US" dirty="0"/>
              <a:t>When Diocletian increased inflation through the edict, he put the empire on the verge of collapse due to bankruptcy and deficit</a:t>
            </a:r>
          </a:p>
          <a:p>
            <a:r>
              <a:rPr lang="en-US" dirty="0"/>
              <a:t>Diocletian’s intent through the edict was never really to instigate inflation though</a:t>
            </a:r>
          </a:p>
          <a:p>
            <a:r>
              <a:rPr lang="en-US" dirty="0"/>
              <a:t>He thought that while he was increasing govt expenditure, inflation would not actually continue if he controlled the prices of goods and services and maintained people as serfs in order to maintain the overvaluation of currency that he had set</a:t>
            </a:r>
          </a:p>
          <a:p>
            <a:endParaRPr lang="en-US" dirty="0"/>
          </a:p>
          <a:p>
            <a:endParaRPr lang="en-US" dirty="0"/>
          </a:p>
          <a:p>
            <a:endParaRPr lang="en-US" dirty="0"/>
          </a:p>
        </p:txBody>
      </p:sp>
    </p:spTree>
    <p:extLst>
      <p:ext uri="{BB962C8B-B14F-4D97-AF65-F5344CB8AC3E}">
        <p14:creationId xmlns:p14="http://schemas.microsoft.com/office/powerpoint/2010/main" val="3183155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87B09-7F0F-40C4-894D-3024053885D1}"/>
              </a:ext>
            </a:extLst>
          </p:cNvPr>
          <p:cNvSpPr>
            <a:spLocks noGrp="1"/>
          </p:cNvSpPr>
          <p:nvPr>
            <p:ph type="title"/>
          </p:nvPr>
        </p:nvSpPr>
        <p:spPr/>
        <p:txBody>
          <a:bodyPr/>
          <a:lstStyle/>
          <a:p>
            <a:r>
              <a:rPr lang="en-US" dirty="0"/>
              <a:t>Results of the Edict</a:t>
            </a:r>
          </a:p>
        </p:txBody>
      </p:sp>
      <p:sp>
        <p:nvSpPr>
          <p:cNvPr id="3" name="Content Placeholder 2">
            <a:extLst>
              <a:ext uri="{FF2B5EF4-FFF2-40B4-BE49-F238E27FC236}">
                <a16:creationId xmlns:a16="http://schemas.microsoft.com/office/drawing/2014/main" id="{4CBA9153-DF41-4BE8-A8BA-AA5ECBC3F551}"/>
              </a:ext>
            </a:extLst>
          </p:cNvPr>
          <p:cNvSpPr>
            <a:spLocks noGrp="1"/>
          </p:cNvSpPr>
          <p:nvPr>
            <p:ph idx="1"/>
          </p:nvPr>
        </p:nvSpPr>
        <p:spPr/>
        <p:txBody>
          <a:bodyPr/>
          <a:lstStyle/>
          <a:p>
            <a:r>
              <a:rPr lang="en-US" dirty="0"/>
              <a:t>Hoarding greatly increased</a:t>
            </a:r>
          </a:p>
          <a:p>
            <a:r>
              <a:rPr lang="en-US" dirty="0"/>
              <a:t>If farmers, merchants, and craftsman would not receive a fair price for their goods, they would wait for laws to change to be able to make money on them</a:t>
            </a:r>
          </a:p>
          <a:p>
            <a:r>
              <a:rPr lang="en-US" dirty="0"/>
              <a:t>Price of gold increased by 250%</a:t>
            </a:r>
          </a:p>
          <a:p>
            <a:r>
              <a:rPr lang="en-US" dirty="0"/>
              <a:t>Diocletian abdicated 4 years after passing tis edict</a:t>
            </a:r>
          </a:p>
          <a:p>
            <a:r>
              <a:rPr lang="en-US" dirty="0"/>
              <a:t>AD 305 currency debasement started again</a:t>
            </a:r>
          </a:p>
          <a:p>
            <a:r>
              <a:rPr lang="en-US" dirty="0"/>
              <a:t>At the turn of the century, the price 0f gold increased yet again to 2000% in terms of </a:t>
            </a:r>
            <a:r>
              <a:rPr lang="en-US" dirty="0" err="1"/>
              <a:t>denari</a:t>
            </a:r>
            <a:endParaRPr lang="en-US" dirty="0"/>
          </a:p>
        </p:txBody>
      </p:sp>
    </p:spTree>
    <p:extLst>
      <p:ext uri="{BB962C8B-B14F-4D97-AF65-F5344CB8AC3E}">
        <p14:creationId xmlns:p14="http://schemas.microsoft.com/office/powerpoint/2010/main" val="2550763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768CC-5E99-4D2B-B1BD-C65485A25B33}"/>
              </a:ext>
            </a:extLst>
          </p:cNvPr>
          <p:cNvSpPr>
            <a:spLocks noGrp="1"/>
          </p:cNvSpPr>
          <p:nvPr>
            <p:ph type="title"/>
          </p:nvPr>
        </p:nvSpPr>
        <p:spPr/>
        <p:txBody>
          <a:bodyPr/>
          <a:lstStyle/>
          <a:p>
            <a:r>
              <a:rPr lang="en-US" dirty="0"/>
              <a:t>Julian the Apostate</a:t>
            </a:r>
          </a:p>
        </p:txBody>
      </p:sp>
      <p:sp>
        <p:nvSpPr>
          <p:cNvPr id="3" name="Content Placeholder 2">
            <a:extLst>
              <a:ext uri="{FF2B5EF4-FFF2-40B4-BE49-F238E27FC236}">
                <a16:creationId xmlns:a16="http://schemas.microsoft.com/office/drawing/2014/main" id="{0C4516AC-E432-4FAE-8FDC-03AFA043101C}"/>
              </a:ext>
            </a:extLst>
          </p:cNvPr>
          <p:cNvSpPr>
            <a:spLocks noGrp="1"/>
          </p:cNvSpPr>
          <p:nvPr>
            <p:ph idx="1"/>
          </p:nvPr>
        </p:nvSpPr>
        <p:spPr/>
        <p:txBody>
          <a:bodyPr/>
          <a:lstStyle/>
          <a:p>
            <a:r>
              <a:rPr lang="en-US" dirty="0"/>
              <a:t>60 years after Diocletian abdicated, another emperor was back to controlling prices</a:t>
            </a:r>
          </a:p>
          <a:p>
            <a:pPr lvl="1"/>
            <a:r>
              <a:rPr lang="en-US" dirty="0"/>
              <a:t>Focused on controlling price of corn grain</a:t>
            </a:r>
          </a:p>
          <a:p>
            <a:pPr lvl="1"/>
            <a:r>
              <a:rPr lang="en-US" dirty="0"/>
              <a:t>This caused 3 things:</a:t>
            </a:r>
          </a:p>
          <a:p>
            <a:pPr lvl="2"/>
            <a:r>
              <a:rPr lang="en-US" dirty="0"/>
              <a:t>grain farmers to withhold much of their supply</a:t>
            </a:r>
          </a:p>
          <a:p>
            <a:pPr lvl="2"/>
            <a:r>
              <a:rPr lang="en-US" dirty="0"/>
              <a:t>the rich to purchase the imperial wheat which was more expensive</a:t>
            </a:r>
          </a:p>
          <a:p>
            <a:pPr lvl="2"/>
            <a:r>
              <a:rPr lang="en-US" dirty="0"/>
              <a:t>whatever actually made it to the market of corn grain was sold at illegal prices</a:t>
            </a:r>
          </a:p>
          <a:p>
            <a:pPr lvl="1"/>
            <a:endParaRPr lang="en-US" dirty="0"/>
          </a:p>
        </p:txBody>
      </p:sp>
    </p:spTree>
    <p:extLst>
      <p:ext uri="{BB962C8B-B14F-4D97-AF65-F5344CB8AC3E}">
        <p14:creationId xmlns:p14="http://schemas.microsoft.com/office/powerpoint/2010/main" val="273799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1F373-A2FD-40E3-A338-75DB0302DD07}"/>
              </a:ext>
            </a:extLst>
          </p:cNvPr>
          <p:cNvSpPr>
            <a:spLocks noGrp="1"/>
          </p:cNvSpPr>
          <p:nvPr>
            <p:ph type="title"/>
          </p:nvPr>
        </p:nvSpPr>
        <p:spPr/>
        <p:txBody>
          <a:bodyPr/>
          <a:lstStyle/>
          <a:p>
            <a:r>
              <a:rPr lang="en-US" dirty="0"/>
              <a:t>Succeeding Emperors</a:t>
            </a:r>
          </a:p>
        </p:txBody>
      </p:sp>
      <p:sp>
        <p:nvSpPr>
          <p:cNvPr id="3" name="Content Placeholder 2">
            <a:extLst>
              <a:ext uri="{FF2B5EF4-FFF2-40B4-BE49-F238E27FC236}">
                <a16:creationId xmlns:a16="http://schemas.microsoft.com/office/drawing/2014/main" id="{C4DDF69C-3237-42C4-854A-28785D7CED36}"/>
              </a:ext>
            </a:extLst>
          </p:cNvPr>
          <p:cNvSpPr>
            <a:spLocks noGrp="1"/>
          </p:cNvSpPr>
          <p:nvPr>
            <p:ph idx="1"/>
          </p:nvPr>
        </p:nvSpPr>
        <p:spPr/>
        <p:txBody>
          <a:bodyPr/>
          <a:lstStyle/>
          <a:p>
            <a:r>
              <a:rPr lang="en-US" dirty="0"/>
              <a:t>In order to deal with fixed low wages, emperors tried to tie workers to their land</a:t>
            </a:r>
          </a:p>
          <a:p>
            <a:r>
              <a:rPr lang="en-US" dirty="0"/>
              <a:t>They tried to force them to work in their father’s occupation to keep them from switching jobs and earning higher wages</a:t>
            </a:r>
          </a:p>
          <a:p>
            <a:pPr lvl="1"/>
            <a:r>
              <a:rPr lang="en-US" dirty="0"/>
              <a:t>Legally workers could only switch their occupation if they found someone to take their job or role in society</a:t>
            </a:r>
          </a:p>
          <a:p>
            <a:r>
              <a:rPr lang="en-US" dirty="0"/>
              <a:t>Roman empire was characterized by excessive state intervention and poor fiscal policy</a:t>
            </a:r>
          </a:p>
        </p:txBody>
      </p:sp>
    </p:spTree>
    <p:extLst>
      <p:ext uri="{BB962C8B-B14F-4D97-AF65-F5344CB8AC3E}">
        <p14:creationId xmlns:p14="http://schemas.microsoft.com/office/powerpoint/2010/main" val="1528660480"/>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E3B30"/>
      </a:dk2>
      <a:lt2>
        <a:srgbClr val="FFDB82"/>
      </a:lt2>
      <a:accent1>
        <a:srgbClr val="F0A22E"/>
      </a:accent1>
      <a:accent2>
        <a:srgbClr val="E4D9B2"/>
      </a:accent2>
      <a:accent3>
        <a:srgbClr val="AA986C"/>
      </a:accent3>
      <a:accent4>
        <a:srgbClr val="8FB977"/>
      </a:accent4>
      <a:accent5>
        <a:srgbClr val="778F9F"/>
      </a:accent5>
      <a:accent6>
        <a:srgbClr val="8A6087"/>
      </a:accent6>
      <a:hlink>
        <a:srgbClr val="AD1F1F"/>
      </a:hlink>
      <a:folHlink>
        <a:srgbClr val="FFC42F"/>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C473073F-34A4-486A-BBA1-2A70AE921EB6}"/>
    </a:ext>
  </a:extLst>
</a:theme>
</file>

<file path=docProps/app.xml><?xml version="1.0" encoding="utf-8"?>
<Properties xmlns="http://schemas.openxmlformats.org/officeDocument/2006/extended-properties" xmlns:vt="http://schemas.openxmlformats.org/officeDocument/2006/docPropsVTypes">
  <TotalTime>1844</TotalTime>
  <Words>1055</Words>
  <Application>Microsoft Office PowerPoint</Application>
  <PresentationFormat>Widescreen</PresentationFormat>
  <Paragraphs>89</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Corbel</vt:lpstr>
      <vt:lpstr>Depth</vt:lpstr>
      <vt:lpstr>The Roman Republic and Empire</vt:lpstr>
      <vt:lpstr>Law of the twelve tables</vt:lpstr>
      <vt:lpstr>Grain Laws</vt:lpstr>
      <vt:lpstr>Grain laws</vt:lpstr>
      <vt:lpstr>Rome’s solution?</vt:lpstr>
      <vt:lpstr>Rome’s Solution?</vt:lpstr>
      <vt:lpstr>Wheat in Egypt</vt:lpstr>
      <vt:lpstr>More price controls</vt:lpstr>
      <vt:lpstr>Good money vs bad money</vt:lpstr>
      <vt:lpstr>Claudius responds</vt:lpstr>
      <vt:lpstr>Edict on Price and Wages</vt:lpstr>
      <vt:lpstr>A New Dilemma</vt:lpstr>
      <vt:lpstr>Results of the Edict</vt:lpstr>
      <vt:lpstr>Julian the Apostate</vt:lpstr>
      <vt:lpstr>Succeeding Emperors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Roman Republic and Empire</dc:title>
  <dc:creator>danna</dc:creator>
  <cp:lastModifiedBy>danna</cp:lastModifiedBy>
  <cp:revision>34</cp:revision>
  <dcterms:created xsi:type="dcterms:W3CDTF">2020-09-01T02:10:08Z</dcterms:created>
  <dcterms:modified xsi:type="dcterms:W3CDTF">2020-09-02T23:10:01Z</dcterms:modified>
</cp:coreProperties>
</file>